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64" r:id="rId15"/>
    <p:sldId id="270" r:id="rId16"/>
    <p:sldId id="271" r:id="rId17"/>
    <p:sldId id="273" r:id="rId18"/>
    <p:sldId id="272" r:id="rId19"/>
    <p:sldId id="274" r:id="rId20"/>
    <p:sldId id="276" r:id="rId21"/>
    <p:sldId id="275" r:id="rId22"/>
    <p:sldId id="277" r:id="rId23"/>
    <p:sldId id="278" r:id="rId24"/>
    <p:sldId id="281" r:id="rId25"/>
    <p:sldId id="279" r:id="rId26"/>
    <p:sldId id="280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12/3/2021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0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0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1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6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9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B31EA1-CD9A-4D37-8CEC-544C78532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2614" y="1625608"/>
            <a:ext cx="4655719" cy="2722164"/>
          </a:xfrm>
        </p:spPr>
        <p:txBody>
          <a:bodyPr>
            <a:normAutofit/>
          </a:bodyPr>
          <a:lstStyle/>
          <a:p>
            <a:r>
              <a:rPr lang="pl-PL" dirty="0" err="1"/>
              <a:t>Modal</a:t>
            </a:r>
            <a:r>
              <a:rPr lang="pl-PL" dirty="0"/>
              <a:t> </a:t>
            </a:r>
            <a:r>
              <a:rPr lang="pl-PL" dirty="0" err="1"/>
              <a:t>verbs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D12AEBE-8CE1-4C50-92F3-5DC7DEFD1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4" name="Picture 3" descr="Obraz zawierający obiekt na zewnątrz, tkanina&#10;&#10;Opis wygenerowany automatycznie">
            <a:extLst>
              <a:ext uri="{FF2B5EF4-FFF2-40B4-BE49-F238E27FC236}">
                <a16:creationId xmlns:a16="http://schemas.microsoft.com/office/drawing/2014/main" id="{DBD22A76-6EFA-4773-A530-CFA1093ED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5" r="20507" b="2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815265-C38D-4C91-B2FC-1B83036E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241061-2B4E-4339-83D8-DB19B3F09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buFont typeface="+mj-lt"/>
              <a:buAutoNum type="arabicPeriod"/>
              <a:tabLst>
                <a:tab pos="228600" algn="l"/>
              </a:tabLst>
            </a:pP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needn’t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now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Perfect.................................................................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 Simple.................................................................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 Perfect.................................................................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Simple.................................................................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FF64FA-9CDF-4331-960A-FDD1FBE4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F79AE0-13F0-4555-8C60-89ECC1704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>
              <a:buFont typeface="+mj-lt"/>
              <a:buAutoNum type="arabicPeriod"/>
              <a:tabLst>
                <a:tab pos="228600" algn="l"/>
              </a:tabLst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must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help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</a:t>
            </a: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pl-PL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Perfect.................................................................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 Simple.................................................................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 Perfect.................................................................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Simple.............................................................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4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32DF69-8E26-47EE-9FB2-F1B7257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EE56B5-7E9B-4688-87FC-E688D3A8C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4.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mustn’t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cheat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pl-PL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Perfect.................................................................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 Simple.................................................................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 Perfect.................................................................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Simple.................................................................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048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8D4AB7-2821-479D-9235-DB66E4ED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Modals</a:t>
            </a:r>
            <a:r>
              <a:rPr lang="pl-PL" dirty="0"/>
              <a:t> of </a:t>
            </a:r>
            <a:r>
              <a:rPr lang="pl-PL" dirty="0" err="1"/>
              <a:t>probability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338D61-1E26-4463-907D-94C8A73BF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30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254A311F-5C07-4AB6-913E-C611E0F427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" y="2416629"/>
            <a:ext cx="5011841" cy="4238738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A674AE0-A6E2-416D-928E-2ACAC07CF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212" y="696686"/>
            <a:ext cx="5477639" cy="61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35E5272-5054-490D-8594-7B02FB62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87" y="1579108"/>
            <a:ext cx="7479025" cy="4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5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B52A6B6-9B53-42EC-AD54-13C16491D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390525"/>
            <a:ext cx="51911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6C691-8341-4AD1-AEA3-6BFF96CE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Past </a:t>
            </a:r>
            <a:r>
              <a:rPr lang="pl-PL" dirty="0" err="1"/>
              <a:t>modals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52EC06-FBB7-4D86-B09A-68565AA50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4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2973E8-4DE0-460A-97D2-B96F9184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AC7614-A901-4D35-91E2-65EE8E910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W czasie przeszłym czasowniki modalne tworzą dwie formy: neutralną i </a:t>
            </a:r>
            <a:r>
              <a:rPr lang="pl-PL" dirty="0" err="1"/>
              <a:t>zmodalizowaną</a:t>
            </a:r>
            <a:r>
              <a:rPr lang="pl-PL" dirty="0"/>
              <a:t> – grupy </a:t>
            </a:r>
            <a:r>
              <a:rPr lang="pl-PL" dirty="0" err="1"/>
              <a:t>zmodalizowane</a:t>
            </a:r>
            <a:r>
              <a:rPr lang="pl-PL" dirty="0"/>
              <a:t>.</a:t>
            </a:r>
          </a:p>
          <a:p>
            <a:r>
              <a:rPr lang="pl-PL" dirty="0"/>
              <a:t>Po polsku nie ma różnicy między tymi formami, obydwie uzyskują takie samo tłumaczenie i dla rozróżnienia potrzebne jest podanie kontekstu lub odpowiednia intonacja. W języku angielskim różnica ta jest widoczna już na poziomie czasownika modalnego i jego formy, inne jest również znaczenie.</a:t>
            </a:r>
            <a:br>
              <a:rPr lang="pl-PL" dirty="0"/>
            </a:br>
            <a:endParaRPr lang="pl-PL" dirty="0"/>
          </a:p>
          <a:p>
            <a:r>
              <a:rPr lang="pl-PL" dirty="0">
                <a:highlight>
                  <a:srgbClr val="FFFF00"/>
                </a:highlight>
              </a:rPr>
              <a:t>Formy neutralne </a:t>
            </a:r>
            <a:r>
              <a:rPr lang="pl-PL" dirty="0"/>
              <a:t>używane są wtedy </a:t>
            </a:r>
            <a:r>
              <a:rPr lang="pl-PL" dirty="0">
                <a:highlight>
                  <a:srgbClr val="FFFF00"/>
                </a:highlight>
              </a:rPr>
              <a:t>kiedy stwierdzamy fakt</a:t>
            </a:r>
            <a:r>
              <a:rPr lang="pl-PL" dirty="0"/>
              <a:t>, nie mają żadnego zabarwienia i nie kryją w sobie dodatkowych znaczeń.</a:t>
            </a:r>
          </a:p>
          <a:p>
            <a:r>
              <a:rPr lang="pl-PL" dirty="0">
                <a:highlight>
                  <a:srgbClr val="00FF00"/>
                </a:highlight>
              </a:rPr>
              <a:t>Grupy </a:t>
            </a:r>
            <a:r>
              <a:rPr lang="pl-PL" dirty="0" err="1">
                <a:highlight>
                  <a:srgbClr val="00FF00"/>
                </a:highlight>
              </a:rPr>
              <a:t>zmodalizowane</a:t>
            </a:r>
            <a:r>
              <a:rPr lang="pl-PL" dirty="0">
                <a:highlight>
                  <a:srgbClr val="00FF00"/>
                </a:highlight>
              </a:rPr>
              <a:t> </a:t>
            </a:r>
            <a:r>
              <a:rPr lang="pl-PL" dirty="0"/>
              <a:t>używane są wtedy, </a:t>
            </a:r>
            <a:r>
              <a:rPr lang="pl-PL" dirty="0">
                <a:highlight>
                  <a:srgbClr val="00FF00"/>
                </a:highlight>
              </a:rPr>
              <a:t>kiedy mówimy o naszym przypuszczeniu, </a:t>
            </a:r>
            <a:r>
              <a:rPr lang="pl-PL" dirty="0"/>
              <a:t>domyśle, wyrażamy prawdopodobieństwo, mówimy o czymś, co jest sprzeczne z oczekiwaniem.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122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816FC53-C04F-4524-BE48-B87740A4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672" y="1141465"/>
            <a:ext cx="5083040" cy="3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9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089DC0-4AF2-4632-B310-E39E12B5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Revision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46F2BB-F0F5-4695-A297-8D327F0CA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95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25B13-5D98-4707-9DC7-A0CD720F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grup </a:t>
            </a:r>
            <a:r>
              <a:rPr lang="pl-PL" dirty="0" err="1"/>
              <a:t>zmodalizowanych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35400-5A3D-49D3-8849-0E3C5E74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9307270" cy="318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800" dirty="0"/>
              <a:t>MODAL VERB + HAVE + </a:t>
            </a:r>
            <a:r>
              <a:rPr lang="pl-PL" sz="4800" dirty="0" err="1"/>
              <a:t>IIIf</a:t>
            </a:r>
            <a:r>
              <a:rPr lang="pl-PL" sz="4800" dirty="0"/>
              <a:t>/ED</a:t>
            </a:r>
          </a:p>
        </p:txBody>
      </p:sp>
    </p:spTree>
    <p:extLst>
      <p:ext uri="{BB962C8B-B14F-4D97-AF65-F5344CB8AC3E}">
        <p14:creationId xmlns:p14="http://schemas.microsoft.com/office/powerpoint/2010/main" val="358933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519073-67F2-44B7-A418-B3831DF6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74" y="390139"/>
            <a:ext cx="10872599" cy="646786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•	MUST</a:t>
            </a:r>
          </a:p>
          <a:p>
            <a:r>
              <a:rPr lang="pl-PL" dirty="0" err="1"/>
              <a:t>Betty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go to London (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mother</a:t>
            </a:r>
            <a:r>
              <a:rPr lang="pl-PL" dirty="0"/>
              <a:t> was </a:t>
            </a:r>
            <a:r>
              <a:rPr lang="pl-PL" dirty="0" err="1"/>
              <a:t>ill</a:t>
            </a:r>
            <a:r>
              <a:rPr lang="pl-PL" dirty="0"/>
              <a:t>).</a:t>
            </a:r>
          </a:p>
          <a:p>
            <a:r>
              <a:rPr lang="pl-PL" dirty="0"/>
              <a:t>grupa </a:t>
            </a:r>
            <a:r>
              <a:rPr lang="pl-PL" dirty="0" err="1"/>
              <a:t>zmodalizowana</a:t>
            </a:r>
            <a:r>
              <a:rPr lang="pl-PL" dirty="0"/>
              <a:t> - </a:t>
            </a:r>
            <a:r>
              <a:rPr lang="pl-PL" dirty="0" err="1"/>
              <a:t>must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V-</a:t>
            </a:r>
            <a:r>
              <a:rPr lang="pl-PL" dirty="0" err="1"/>
              <a:t>ed</a:t>
            </a:r>
            <a:r>
              <a:rPr lang="pl-PL" dirty="0"/>
              <a:t> (III)</a:t>
            </a:r>
          </a:p>
          <a:p>
            <a:r>
              <a:rPr lang="pl-PL" dirty="0" err="1"/>
              <a:t>Betty</a:t>
            </a:r>
            <a:r>
              <a:rPr lang="pl-PL" dirty="0"/>
              <a:t> </a:t>
            </a:r>
            <a:r>
              <a:rPr lang="pl-PL" dirty="0" err="1"/>
              <a:t>must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gone</a:t>
            </a:r>
            <a:r>
              <a:rPr lang="pl-PL" dirty="0"/>
              <a:t> to London (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isn’t</a:t>
            </a:r>
            <a:r>
              <a:rPr lang="pl-PL" dirty="0"/>
              <a:t> </a:t>
            </a:r>
            <a:r>
              <a:rPr lang="pl-PL" dirty="0" err="1"/>
              <a:t>opening</a:t>
            </a:r>
            <a:r>
              <a:rPr lang="pl-PL" dirty="0"/>
              <a:t> the </a:t>
            </a:r>
            <a:r>
              <a:rPr lang="pl-PL" dirty="0" err="1"/>
              <a:t>door</a:t>
            </a:r>
            <a:r>
              <a:rPr lang="pl-PL" dirty="0"/>
              <a:t>).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•	CAN / COULD</a:t>
            </a:r>
          </a:p>
          <a:p>
            <a:r>
              <a:rPr lang="pl-PL" dirty="0" err="1"/>
              <a:t>Betty</a:t>
            </a:r>
            <a:r>
              <a:rPr lang="pl-PL" dirty="0"/>
              <a:t> </a:t>
            </a:r>
            <a:r>
              <a:rPr lang="pl-PL" dirty="0" err="1"/>
              <a:t>could</a:t>
            </a:r>
            <a:r>
              <a:rPr lang="pl-PL" dirty="0"/>
              <a:t> (was </a:t>
            </a:r>
            <a:r>
              <a:rPr lang="pl-PL" dirty="0" err="1"/>
              <a:t>able</a:t>
            </a:r>
            <a:r>
              <a:rPr lang="pl-PL" dirty="0"/>
              <a:t> to, was </a:t>
            </a:r>
            <a:r>
              <a:rPr lang="pl-PL" dirty="0" err="1"/>
              <a:t>allowed</a:t>
            </a:r>
            <a:r>
              <a:rPr lang="pl-PL" dirty="0"/>
              <a:t> to) go to London (and </a:t>
            </a:r>
            <a:r>
              <a:rPr lang="pl-PL" dirty="0" err="1"/>
              <a:t>she</a:t>
            </a:r>
            <a:r>
              <a:rPr lang="pl-PL" dirty="0"/>
              <a:t> went).</a:t>
            </a:r>
          </a:p>
          <a:p>
            <a:r>
              <a:rPr lang="pl-PL" dirty="0"/>
              <a:t>grupa </a:t>
            </a:r>
            <a:r>
              <a:rPr lang="pl-PL" dirty="0" err="1"/>
              <a:t>zmodalizowana</a:t>
            </a:r>
            <a:r>
              <a:rPr lang="pl-PL" dirty="0"/>
              <a:t> - </a:t>
            </a:r>
            <a:r>
              <a:rPr lang="pl-PL" dirty="0" err="1"/>
              <a:t>can’t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V-</a:t>
            </a:r>
            <a:r>
              <a:rPr lang="pl-PL" dirty="0" err="1"/>
              <a:t>ed</a:t>
            </a:r>
            <a:r>
              <a:rPr lang="pl-PL" dirty="0"/>
              <a:t> (III) - czasownik </a:t>
            </a:r>
            <a:r>
              <a:rPr lang="pl-PL" dirty="0" err="1"/>
              <a:t>can</a:t>
            </a:r>
            <a:r>
              <a:rPr lang="pl-PL" dirty="0"/>
              <a:t> występuje w grupie </a:t>
            </a:r>
            <a:r>
              <a:rPr lang="pl-PL" dirty="0" err="1"/>
              <a:t>zmodalizowanej</a:t>
            </a:r>
            <a:r>
              <a:rPr lang="pl-PL" dirty="0"/>
              <a:t> z przeczeniem, czasownik </a:t>
            </a:r>
            <a:r>
              <a:rPr lang="pl-PL" dirty="0" err="1"/>
              <a:t>could</a:t>
            </a:r>
            <a:r>
              <a:rPr lang="pl-PL" dirty="0"/>
              <a:t> występuje z przeczeniem i bez.)</a:t>
            </a:r>
          </a:p>
          <a:p>
            <a:r>
              <a:rPr lang="pl-PL" dirty="0" err="1"/>
              <a:t>Betty</a:t>
            </a:r>
            <a:r>
              <a:rPr lang="pl-PL" dirty="0"/>
              <a:t> </a:t>
            </a:r>
            <a:r>
              <a:rPr lang="pl-PL" dirty="0" err="1"/>
              <a:t>can’t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gone</a:t>
            </a:r>
            <a:r>
              <a:rPr lang="pl-PL" dirty="0"/>
              <a:t> to London </a:t>
            </a:r>
            <a:r>
              <a:rPr lang="pl-PL" dirty="0" err="1"/>
              <a:t>surely</a:t>
            </a:r>
            <a:r>
              <a:rPr lang="pl-PL" dirty="0"/>
              <a:t>! (I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think</a:t>
            </a:r>
            <a:r>
              <a:rPr lang="pl-PL" dirty="0"/>
              <a:t>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didn’t</a:t>
            </a:r>
            <a:r>
              <a:rPr lang="pl-PL" dirty="0"/>
              <a:t> go). </a:t>
            </a:r>
          </a:p>
          <a:p>
            <a:r>
              <a:rPr lang="pl-PL" dirty="0" err="1"/>
              <a:t>Betty</a:t>
            </a:r>
            <a:r>
              <a:rPr lang="pl-PL" dirty="0"/>
              <a:t> </a:t>
            </a:r>
            <a:r>
              <a:rPr lang="pl-PL" dirty="0" err="1"/>
              <a:t>could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. (I </a:t>
            </a:r>
            <a:r>
              <a:rPr lang="pl-PL" dirty="0" err="1"/>
              <a:t>think</a:t>
            </a:r>
            <a:r>
              <a:rPr lang="pl-PL" dirty="0"/>
              <a:t>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could</a:t>
            </a:r>
            <a:r>
              <a:rPr lang="pl-PL" dirty="0"/>
              <a:t>, but not </a:t>
            </a:r>
            <a:r>
              <a:rPr lang="pl-PL" dirty="0" err="1"/>
              <a:t>necessarily</a:t>
            </a:r>
            <a:r>
              <a:rPr lang="pl-PL" dirty="0"/>
              <a:t>.)</a:t>
            </a:r>
          </a:p>
          <a:p>
            <a:r>
              <a:rPr lang="pl-PL" dirty="0"/>
              <a:t>•	SHOULD</a:t>
            </a:r>
          </a:p>
          <a:p>
            <a:r>
              <a:rPr lang="pl-PL" dirty="0"/>
              <a:t>W czasie przeszłym są zawsze w postaci grupy </a:t>
            </a:r>
            <a:r>
              <a:rPr lang="pl-PL" dirty="0" err="1"/>
              <a:t>zmodalizowanej</a:t>
            </a:r>
            <a:endParaRPr lang="pl-PL" dirty="0"/>
          </a:p>
          <a:p>
            <a:r>
              <a:rPr lang="pl-PL" dirty="0" err="1"/>
              <a:t>Betty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gone</a:t>
            </a:r>
            <a:r>
              <a:rPr lang="pl-PL" dirty="0"/>
              <a:t> to London (but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didn’t</a:t>
            </a:r>
            <a:r>
              <a:rPr lang="pl-PL" dirty="0"/>
              <a:t>).</a:t>
            </a:r>
            <a:r>
              <a:rPr lang="pl-PL" dirty="0" err="1"/>
              <a:t>Betty</a:t>
            </a:r>
            <a:r>
              <a:rPr lang="pl-PL" dirty="0"/>
              <a:t> powinna pojechać do Londynu (ale nie pojechała)</a:t>
            </a:r>
          </a:p>
          <a:p>
            <a:endParaRPr lang="pl-PL" dirty="0"/>
          </a:p>
          <a:p>
            <a:r>
              <a:rPr lang="pl-PL" dirty="0"/>
              <a:t>•	MAY / MIGHT</a:t>
            </a:r>
          </a:p>
          <a:p>
            <a:r>
              <a:rPr lang="pl-PL" dirty="0"/>
              <a:t>It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snow</a:t>
            </a:r>
            <a:r>
              <a:rPr lang="pl-PL" dirty="0"/>
              <a:t> </a:t>
            </a:r>
            <a:r>
              <a:rPr lang="pl-PL" dirty="0" err="1"/>
              <a:t>so</a:t>
            </a:r>
            <a:r>
              <a:rPr lang="pl-PL" dirty="0"/>
              <a:t> I </a:t>
            </a:r>
            <a:r>
              <a:rPr lang="pl-PL" dirty="0" err="1"/>
              <a:t>didn’t</a:t>
            </a:r>
            <a:r>
              <a:rPr lang="pl-PL" dirty="0"/>
              <a:t> go for a walk. Może padać śnieg, więc nie poszłam na spacer.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grupa </a:t>
            </a:r>
            <a:r>
              <a:rPr lang="pl-PL" dirty="0" err="1"/>
              <a:t>zmodalizowana</a:t>
            </a:r>
            <a:r>
              <a:rPr lang="pl-PL" dirty="0"/>
              <a:t> - </a:t>
            </a:r>
            <a:r>
              <a:rPr lang="pl-PL" dirty="0" err="1"/>
              <a:t>may</a:t>
            </a:r>
            <a:r>
              <a:rPr lang="pl-PL" dirty="0"/>
              <a:t>/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V-</a:t>
            </a:r>
            <a:r>
              <a:rPr lang="pl-PL" dirty="0" err="1"/>
              <a:t>ed</a:t>
            </a:r>
            <a:r>
              <a:rPr lang="pl-PL" dirty="0"/>
              <a:t>/(III)</a:t>
            </a:r>
          </a:p>
          <a:p>
            <a:r>
              <a:rPr lang="pl-PL" dirty="0" err="1"/>
              <a:t>Betty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gone</a:t>
            </a:r>
            <a:r>
              <a:rPr lang="pl-PL" dirty="0"/>
              <a:t> to London (</a:t>
            </a:r>
            <a:r>
              <a:rPr lang="pl-PL" dirty="0" err="1"/>
              <a:t>because</a:t>
            </a:r>
            <a:r>
              <a:rPr lang="pl-PL" dirty="0"/>
              <a:t> I </a:t>
            </a:r>
            <a:r>
              <a:rPr lang="pl-PL" dirty="0" err="1"/>
              <a:t>can’t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today</a:t>
            </a:r>
            <a:r>
              <a:rPr lang="pl-PL" dirty="0"/>
              <a:t>). </a:t>
            </a:r>
            <a:r>
              <a:rPr lang="pl-PL" dirty="0" err="1"/>
              <a:t>Betty</a:t>
            </a:r>
            <a:r>
              <a:rPr lang="pl-PL" dirty="0"/>
              <a:t> chyba wyjechała (bo nie widzę jej dzisiaj).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74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6581D5F-1705-4D27-8F10-E5A34FE729E5}"/>
              </a:ext>
            </a:extLst>
          </p:cNvPr>
          <p:cNvSpPr txBox="1"/>
          <p:nvPr/>
        </p:nvSpPr>
        <p:spPr>
          <a:xfrm>
            <a:off x="1239864" y="474345"/>
            <a:ext cx="1198019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must + have + verb + ed / III f  (95% sure)</a:t>
            </a:r>
          </a:p>
          <a:p>
            <a:r>
              <a:rPr lang="en-US" dirty="0"/>
              <a:t>1.	He ran a marathon.</a:t>
            </a:r>
          </a:p>
          <a:p>
            <a:r>
              <a:rPr lang="en-US" dirty="0"/>
              <a:t>2.	She witnessed a murder.</a:t>
            </a:r>
          </a:p>
          <a:p>
            <a:r>
              <a:rPr lang="en-US" dirty="0"/>
              <a:t>3.	She lost my dog, but then it was found in my </a:t>
            </a:r>
            <a:r>
              <a:rPr lang="en-US" dirty="0" err="1"/>
              <a:t>neighbour’s</a:t>
            </a:r>
            <a:r>
              <a:rPr lang="en-US" dirty="0"/>
              <a:t> garden.</a:t>
            </a:r>
          </a:p>
          <a:p>
            <a:r>
              <a:rPr lang="en-US" dirty="0"/>
              <a:t>4.	She isn’t opening the door.</a:t>
            </a:r>
          </a:p>
          <a:p>
            <a:r>
              <a:rPr lang="en-US" dirty="0"/>
              <a:t>5.	My little sister was terrified.</a:t>
            </a:r>
          </a:p>
          <a:p>
            <a:r>
              <a:rPr lang="en-US" dirty="0"/>
              <a:t>6.	I called you twice, but you didn’t answer.</a:t>
            </a:r>
          </a:p>
          <a:p>
            <a:r>
              <a:rPr lang="en-US" b="1" dirty="0"/>
              <a:t>might/could/may + have + verb + ed/ III f (50% sure)</a:t>
            </a:r>
          </a:p>
          <a:p>
            <a:r>
              <a:rPr lang="en-US" dirty="0"/>
              <a:t>1.	They are gone. </a:t>
            </a:r>
          </a:p>
          <a:p>
            <a:r>
              <a:rPr lang="en-US" dirty="0"/>
              <a:t>2.	Who did it?  (Mike)</a:t>
            </a:r>
          </a:p>
          <a:p>
            <a:r>
              <a:rPr lang="en-US" dirty="0"/>
              <a:t>3.	I don’t know where is your phone.</a:t>
            </a:r>
          </a:p>
          <a:p>
            <a:r>
              <a:rPr lang="en-US" dirty="0"/>
              <a:t>4.	He didn’t have enough money to pay for the dinner.</a:t>
            </a:r>
          </a:p>
          <a:p>
            <a:r>
              <a:rPr lang="en-US" dirty="0"/>
              <a:t>5.	I can’t find my wallet.</a:t>
            </a:r>
          </a:p>
          <a:p>
            <a:r>
              <a:rPr lang="en-US" dirty="0"/>
              <a:t>6.	Where is my chocolate?</a:t>
            </a:r>
          </a:p>
          <a:p>
            <a:r>
              <a:rPr lang="en-US" b="1" dirty="0"/>
              <a:t>can’t / couldn’t + have + verb + ed/ III f (100% sure that something not happened)</a:t>
            </a:r>
          </a:p>
          <a:p>
            <a:r>
              <a:rPr lang="en-US" dirty="0"/>
              <a:t>1.	He is innocent. </a:t>
            </a:r>
          </a:p>
          <a:p>
            <a:r>
              <a:rPr lang="en-US" dirty="0"/>
              <a:t>2.	I heard that Suzy got caught shoplifting yesterday afternoon.</a:t>
            </a:r>
          </a:p>
          <a:p>
            <a:r>
              <a:rPr lang="en-US" dirty="0"/>
              <a:t>3.	I think Steven drove to work today. But he doesn’t have a car.</a:t>
            </a:r>
          </a:p>
          <a:p>
            <a:r>
              <a:rPr lang="en-US" dirty="0"/>
              <a:t>4.	His girlfriend cheated on him. (happy)</a:t>
            </a:r>
          </a:p>
          <a:p>
            <a:r>
              <a:rPr lang="en-US" dirty="0"/>
              <a:t>5.	Do you suspect him of taking your bag? He was always by my side.</a:t>
            </a:r>
          </a:p>
          <a:p>
            <a:r>
              <a:rPr lang="en-US" dirty="0"/>
              <a:t>6.	I saw your daughter in a pub last night. (she is grounded)</a:t>
            </a:r>
          </a:p>
        </p:txBody>
      </p:sp>
    </p:spTree>
    <p:extLst>
      <p:ext uri="{BB962C8B-B14F-4D97-AF65-F5344CB8AC3E}">
        <p14:creationId xmlns:p14="http://schemas.microsoft.com/office/powerpoint/2010/main" val="1085193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6AF53D-966A-4069-AAA4-9608C31D4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133" y="909333"/>
            <a:ext cx="8267296" cy="31885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should/ shouldn’t + have + ed / III f</a:t>
            </a:r>
          </a:p>
          <a:p>
            <a:r>
              <a:rPr lang="en-US" dirty="0"/>
              <a:t>1.	This meal is awful. </a:t>
            </a:r>
          </a:p>
          <a:p>
            <a:r>
              <a:rPr lang="en-US" dirty="0"/>
              <a:t>2.	My friend is angry at me.</a:t>
            </a:r>
          </a:p>
          <a:p>
            <a:r>
              <a:rPr lang="en-US" dirty="0"/>
              <a:t>3.	I was late for work today.</a:t>
            </a:r>
          </a:p>
          <a:p>
            <a:r>
              <a:rPr lang="en-US" dirty="0"/>
              <a:t>4.	 She is freezing!</a:t>
            </a:r>
          </a:p>
          <a:p>
            <a:r>
              <a:rPr lang="en-US" dirty="0"/>
              <a:t>5.	It is raining and I am all wet.</a:t>
            </a:r>
          </a:p>
          <a:p>
            <a:r>
              <a:rPr lang="en-US" dirty="0"/>
              <a:t>6.	There is no enough sugar for a cake.</a:t>
            </a:r>
            <a:endParaRPr lang="pl-PL" dirty="0"/>
          </a:p>
          <a:p>
            <a:pPr marL="0" indent="0">
              <a:buNone/>
            </a:pPr>
            <a:r>
              <a:rPr lang="pl-PL" b="1" dirty="0" err="1"/>
              <a:t>Needn’t</a:t>
            </a:r>
            <a:r>
              <a:rPr lang="pl-PL" b="1" dirty="0"/>
              <a:t>+ </a:t>
            </a:r>
            <a:r>
              <a:rPr lang="pl-PL" b="1" dirty="0" err="1"/>
              <a:t>have</a:t>
            </a:r>
            <a:r>
              <a:rPr lang="pl-PL" b="1" dirty="0"/>
              <a:t>+ </a:t>
            </a:r>
            <a:r>
              <a:rPr lang="pl-PL" b="1" dirty="0" err="1"/>
              <a:t>ed</a:t>
            </a:r>
            <a:r>
              <a:rPr lang="pl-PL" b="1" dirty="0"/>
              <a:t>/</a:t>
            </a:r>
            <a:r>
              <a:rPr lang="pl-PL" b="1" dirty="0" err="1"/>
              <a:t>IIIf</a:t>
            </a:r>
            <a:endParaRPr lang="pl-PL" b="1" dirty="0"/>
          </a:p>
          <a:p>
            <a:r>
              <a:rPr lang="pl-PL" b="1" dirty="0"/>
              <a:t>1.	</a:t>
            </a:r>
            <a:r>
              <a:rPr lang="pl-PL" dirty="0"/>
              <a:t>He </a:t>
            </a:r>
            <a:r>
              <a:rPr lang="pl-PL" dirty="0" err="1"/>
              <a:t>bought</a:t>
            </a:r>
            <a:r>
              <a:rPr lang="pl-PL" dirty="0"/>
              <a:t> me a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expensive</a:t>
            </a:r>
            <a:r>
              <a:rPr lang="pl-PL" dirty="0"/>
              <a:t> </a:t>
            </a:r>
            <a:r>
              <a:rPr lang="pl-PL" dirty="0" err="1"/>
              <a:t>present</a:t>
            </a:r>
            <a:r>
              <a:rPr lang="pl-PL" dirty="0"/>
              <a:t>.</a:t>
            </a:r>
          </a:p>
          <a:p>
            <a:r>
              <a:rPr lang="pl-PL" dirty="0"/>
              <a:t>2.	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bought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much food.</a:t>
            </a:r>
          </a:p>
          <a:p>
            <a:r>
              <a:rPr lang="pl-PL" dirty="0"/>
              <a:t>3.	</a:t>
            </a:r>
            <a:r>
              <a:rPr lang="pl-PL" dirty="0" err="1"/>
              <a:t>Why</a:t>
            </a:r>
            <a:r>
              <a:rPr lang="pl-PL" dirty="0"/>
              <a:t> </a:t>
            </a:r>
            <a:r>
              <a:rPr lang="pl-PL" dirty="0" err="1"/>
              <a:t>did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come</a:t>
            </a:r>
            <a:r>
              <a:rPr lang="pl-PL" dirty="0"/>
              <a:t> to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today</a:t>
            </a:r>
            <a:r>
              <a:rPr lang="pl-PL" dirty="0"/>
              <a:t>?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92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6D811A-1B80-4871-9053-1FD95D985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Wyrażenia </a:t>
            </a:r>
            <a:r>
              <a:rPr lang="pl-PL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didn’t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pl-PL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didn’t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mogą być stosowane wymiennie (nie ma między nimi żadnej różnicy w znaczeniu) i odnoszą się do braku w przeszłości konieczności wykonania jakiejś czynności.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9334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0B1DC0-F4D0-4BCD-9B02-005CF098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681925"/>
            <a:ext cx="10624626" cy="51982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do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nie musiałem I nie zrobiłem) 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needn’t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(zrobiłem ale niepotrzebnie)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…….. anything special for the party. Wine would be fine. (bring)  ( I brought an expensive present)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……….… for the test. It has just been cancelled.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parents … the car because they fixed the old one.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didn’t you leave these papers in the office? You really …………….. them here. (bring)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could have asked me for help. You ……….. all the work by yourself, but you did (do)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……………… here. I completed the task without your help.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really like your cooking but you …………… me so many dishes. I’m full up and can’t have any more bites.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had  everything we needed so they ………..… shopping.  (go)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9385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AB4AEB-E65D-4C34-850D-0018D298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3471"/>
            <a:ext cx="8267296" cy="561675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at the party. Our friends have bought a new, luxurious car.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musiał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kosztować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dużo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pieniędzy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-&gt;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called my friend. He didn’t answer.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(on mógł był być zajęty) -&gt;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innocent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(on nie mógł był tego zrobić, to niemożliwe) -&gt;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girlfriend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me.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(powinienem być dla niej lepszy) -&gt;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the party my house is a mess.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(nie powinienem był robić tej imprezy) -&gt;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954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2BDA7BD-5600-465D-9D76-34CF75863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761"/>
            <a:ext cx="6679769" cy="348643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7C1BF8E-04E3-471F-9D69-6183D63C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82" y="3429000"/>
            <a:ext cx="7239450" cy="33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3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2BDA7BD-5600-465D-9D76-34CF75863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1" y="0"/>
            <a:ext cx="7016455" cy="366216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33C6D8B-8E10-4FE1-9B67-5E6308C8D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781" y="3667178"/>
            <a:ext cx="7780219" cy="31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31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E7BA667-7D1C-4189-85EB-770740C86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63" y="339267"/>
            <a:ext cx="5259674" cy="244747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3CA6ED9-FA60-4AF3-8D31-7E8AF7DD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3387"/>
            <a:ext cx="52006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2A9991B-B03F-409B-BC79-0C4853B2F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48" y="327454"/>
            <a:ext cx="7315200" cy="62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3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06770F-4297-413E-A297-D1A4A816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635" y="561635"/>
            <a:ext cx="5734730" cy="57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C2E2065-9D04-4C7C-A82D-86C97189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146" y="591276"/>
            <a:ext cx="4861463" cy="544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7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9A461EE-88AB-4425-B6B9-CF04EA4F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493" y="341108"/>
            <a:ext cx="5243014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8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F1D5E6-E07B-4113-A6DB-74AC639E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Modal</a:t>
            </a:r>
            <a:r>
              <a:rPr lang="pl-PL" dirty="0"/>
              <a:t> </a:t>
            </a:r>
            <a:r>
              <a:rPr lang="pl-PL" dirty="0" err="1"/>
              <a:t>verbs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22E04C-A138-4FE6-8FED-194C32DC0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190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86148-C68A-448F-8336-26F975E5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1" y="1092164"/>
            <a:ext cx="8267296" cy="1446550"/>
          </a:xfrm>
        </p:spPr>
        <p:txBody>
          <a:bodyPr/>
          <a:lstStyle/>
          <a:p>
            <a:r>
              <a:rPr lang="pl-PL" dirty="0" err="1"/>
              <a:t>Modal</a:t>
            </a:r>
            <a:r>
              <a:rPr lang="pl-PL" dirty="0"/>
              <a:t> </a:t>
            </a:r>
            <a:r>
              <a:rPr lang="pl-PL" dirty="0" err="1"/>
              <a:t>verbs</a:t>
            </a:r>
            <a:r>
              <a:rPr lang="pl-PL" dirty="0"/>
              <a:t> </a:t>
            </a:r>
            <a:r>
              <a:rPr lang="pl-PL" dirty="0" err="1"/>
              <a:t>meaning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2E3B0-53BF-4F8F-BEA1-39850E228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724420"/>
            <a:ext cx="4946643" cy="3189733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Modal</a:t>
            </a:r>
            <a:r>
              <a:rPr lang="pl-PL" dirty="0"/>
              <a:t> </a:t>
            </a:r>
            <a:r>
              <a:rPr lang="pl-PL" dirty="0" err="1"/>
              <a:t>verbs</a:t>
            </a:r>
            <a:r>
              <a:rPr lang="pl-PL" dirty="0"/>
              <a:t> of </a:t>
            </a:r>
            <a:r>
              <a:rPr lang="pl-PL" dirty="0" err="1"/>
              <a:t>obligation</a:t>
            </a:r>
            <a:r>
              <a:rPr lang="pl-PL" dirty="0"/>
              <a:t>, </a:t>
            </a:r>
            <a:r>
              <a:rPr lang="pl-PL" dirty="0" err="1"/>
              <a:t>advice</a:t>
            </a:r>
            <a:r>
              <a:rPr lang="pl-PL" dirty="0"/>
              <a:t>, </a:t>
            </a:r>
            <a:r>
              <a:rPr lang="pl-PL" dirty="0" err="1"/>
              <a:t>permission</a:t>
            </a:r>
            <a:r>
              <a:rPr lang="pl-PL" dirty="0"/>
              <a:t>, </a:t>
            </a:r>
            <a:r>
              <a:rPr lang="pl-PL" dirty="0" err="1"/>
              <a:t>ability</a:t>
            </a:r>
            <a:r>
              <a:rPr lang="pl-PL" dirty="0"/>
              <a:t>….</a:t>
            </a:r>
          </a:p>
          <a:p>
            <a:r>
              <a:rPr lang="pl-PL" dirty="0"/>
              <a:t> I </a:t>
            </a:r>
            <a:r>
              <a:rPr lang="pl-PL" dirty="0" err="1"/>
              <a:t>must</a:t>
            </a:r>
            <a:r>
              <a:rPr lang="pl-PL" dirty="0"/>
              <a:t> </a:t>
            </a:r>
            <a:r>
              <a:rPr lang="pl-PL" dirty="0" err="1"/>
              <a:t>clean</a:t>
            </a:r>
            <a:r>
              <a:rPr lang="pl-PL" dirty="0"/>
              <a:t> my </a:t>
            </a:r>
            <a:r>
              <a:rPr lang="pl-PL" dirty="0" err="1"/>
              <a:t>room</a:t>
            </a:r>
            <a:r>
              <a:rPr lang="pl-PL" dirty="0"/>
              <a:t>.</a:t>
            </a:r>
          </a:p>
          <a:p>
            <a:r>
              <a:rPr lang="pl-PL" dirty="0"/>
              <a:t>He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play</a:t>
            </a:r>
            <a:r>
              <a:rPr lang="pl-PL" dirty="0"/>
              <a:t> </a:t>
            </a:r>
            <a:r>
              <a:rPr lang="pl-PL" dirty="0" err="1"/>
              <a:t>tennis</a:t>
            </a:r>
            <a:r>
              <a:rPr lang="pl-PL" dirty="0"/>
              <a:t>.</a:t>
            </a:r>
          </a:p>
          <a:p>
            <a:r>
              <a:rPr lang="pl-PL" dirty="0"/>
              <a:t>May I go </a:t>
            </a:r>
            <a:r>
              <a:rPr lang="pl-PL" dirty="0" err="1"/>
              <a:t>now</a:t>
            </a:r>
            <a:r>
              <a:rPr lang="pl-PL" dirty="0"/>
              <a:t>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0722779-6AF8-4C6C-98B3-A9D10F37E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632116"/>
            <a:ext cx="4946639" cy="3189733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Modal</a:t>
            </a:r>
            <a:r>
              <a:rPr lang="pl-PL" dirty="0"/>
              <a:t> </a:t>
            </a:r>
            <a:r>
              <a:rPr lang="pl-PL" dirty="0" err="1"/>
              <a:t>verbs</a:t>
            </a:r>
            <a:r>
              <a:rPr lang="pl-PL" dirty="0"/>
              <a:t> of </a:t>
            </a:r>
            <a:r>
              <a:rPr lang="pl-PL" dirty="0" err="1"/>
              <a:t>deduction</a:t>
            </a:r>
            <a:r>
              <a:rPr lang="pl-PL" dirty="0"/>
              <a:t>, </a:t>
            </a:r>
            <a:r>
              <a:rPr lang="pl-PL" dirty="0" err="1"/>
              <a:t>probability</a:t>
            </a:r>
            <a:endParaRPr lang="pl-PL" dirty="0"/>
          </a:p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movie</a:t>
            </a:r>
            <a:r>
              <a:rPr lang="pl-PL" dirty="0"/>
              <a:t> </a:t>
            </a:r>
            <a:r>
              <a:rPr lang="pl-PL" dirty="0" err="1"/>
              <a:t>must</a:t>
            </a:r>
            <a:r>
              <a:rPr lang="pl-PL" dirty="0"/>
              <a:t> be </a:t>
            </a:r>
            <a:r>
              <a:rPr lang="pl-PL" dirty="0" err="1"/>
              <a:t>good</a:t>
            </a:r>
            <a:r>
              <a:rPr lang="pl-PL" dirty="0"/>
              <a:t>. </a:t>
            </a:r>
          </a:p>
          <a:p>
            <a:r>
              <a:rPr lang="pl-PL" dirty="0"/>
              <a:t>He </a:t>
            </a:r>
            <a:r>
              <a:rPr lang="pl-PL" dirty="0" err="1"/>
              <a:t>might</a:t>
            </a:r>
            <a:r>
              <a:rPr lang="pl-PL" dirty="0"/>
              <a:t> be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home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46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C11FED-AD4B-4433-A579-27DDA8A7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Modal</a:t>
            </a:r>
            <a:r>
              <a:rPr lang="pl-PL" dirty="0"/>
              <a:t> </a:t>
            </a:r>
            <a:r>
              <a:rPr lang="pl-PL" dirty="0" err="1"/>
              <a:t>verbs</a:t>
            </a:r>
            <a:r>
              <a:rPr lang="pl-PL" dirty="0"/>
              <a:t> of </a:t>
            </a:r>
            <a:r>
              <a:rPr lang="pl-PL" dirty="0" err="1"/>
              <a:t>obligation</a:t>
            </a:r>
            <a:r>
              <a:rPr lang="pl-PL" dirty="0"/>
              <a:t>, </a:t>
            </a:r>
            <a:r>
              <a:rPr lang="pl-PL" dirty="0" err="1"/>
              <a:t>advice</a:t>
            </a:r>
            <a:r>
              <a:rPr lang="pl-PL" dirty="0"/>
              <a:t>, </a:t>
            </a:r>
            <a:r>
              <a:rPr lang="pl-PL" dirty="0" err="1"/>
              <a:t>permission</a:t>
            </a:r>
            <a:r>
              <a:rPr lang="pl-PL" dirty="0"/>
              <a:t>, </a:t>
            </a:r>
            <a:r>
              <a:rPr lang="pl-PL" dirty="0" err="1"/>
              <a:t>ability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E4DBD2-5A39-49D6-BD27-47D3572C8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tenses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804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94C6F88B-A794-4703-8AE3-9CB029A05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76875"/>
              </p:ext>
            </p:extLst>
          </p:nvPr>
        </p:nvGraphicFramePr>
        <p:xfrm>
          <a:off x="1644650" y="565150"/>
          <a:ext cx="8902700" cy="572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8902982" imgH="5726509" progId="Word.Document.12">
                  <p:embed/>
                </p:oleObj>
              </mc:Choice>
              <mc:Fallback>
                <p:oleObj name="Document" r:id="rId3" imgW="8902982" imgH="5726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4650" y="565150"/>
                        <a:ext cx="8902700" cy="572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26F77F-28C6-46B3-8903-FB6D51DB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A7024C-2C0C-4397-8803-4DF779ED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rabicPeriod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cannot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swim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pl-PL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Perfect.................................................................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 Simple.................................................................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 Perfect.................................................................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Simple.................................................................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8837503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Madrid R3">
      <a:dk1>
        <a:srgbClr val="000000"/>
      </a:dk1>
      <a:lt1>
        <a:srgbClr val="FFFFFF"/>
      </a:lt1>
      <a:dk2>
        <a:srgbClr val="3A3C45"/>
      </a:dk2>
      <a:lt2>
        <a:srgbClr val="E9EFF1"/>
      </a:lt2>
      <a:accent1>
        <a:srgbClr val="E24400"/>
      </a:accent1>
      <a:accent2>
        <a:srgbClr val="F38E00"/>
      </a:accent2>
      <a:accent3>
        <a:srgbClr val="89B336"/>
      </a:accent3>
      <a:accent4>
        <a:srgbClr val="30B9B9"/>
      </a:accent4>
      <a:accent5>
        <a:srgbClr val="748CF4"/>
      </a:accent5>
      <a:accent6>
        <a:srgbClr val="A673F4"/>
      </a:accent6>
      <a:hlink>
        <a:srgbClr val="008EE6"/>
      </a:hlink>
      <a:folHlink>
        <a:srgbClr val="C1A187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1169</Words>
  <Application>Microsoft Office PowerPoint</Application>
  <PresentationFormat>Panoramiczny</PresentationFormat>
  <Paragraphs>128</Paragraphs>
  <Slides>31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9" baseType="lpstr">
      <vt:lpstr>Arial</vt:lpstr>
      <vt:lpstr>Calibri</vt:lpstr>
      <vt:lpstr>Seaford Display</vt:lpstr>
      <vt:lpstr>System Font Regular</vt:lpstr>
      <vt:lpstr>Tenorite</vt:lpstr>
      <vt:lpstr>Times New Roman</vt:lpstr>
      <vt:lpstr>MadridVTI</vt:lpstr>
      <vt:lpstr>Dokument programu Microsoft Word</vt:lpstr>
      <vt:lpstr>Modal verbs</vt:lpstr>
      <vt:lpstr>Revision</vt:lpstr>
      <vt:lpstr>Prezentacja programu PowerPoint</vt:lpstr>
      <vt:lpstr>Prezentacja programu PowerPoint</vt:lpstr>
      <vt:lpstr>Modal verbs</vt:lpstr>
      <vt:lpstr>Modal verbs meaning</vt:lpstr>
      <vt:lpstr>Modal verbs of obligation, advice, permission, ability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Modals of probability</vt:lpstr>
      <vt:lpstr>Prezentacja programu PowerPoint</vt:lpstr>
      <vt:lpstr>Prezentacja programu PowerPoint</vt:lpstr>
      <vt:lpstr>Prezentacja programu PowerPoint</vt:lpstr>
      <vt:lpstr>Past modals</vt:lpstr>
      <vt:lpstr>Prezentacja programu PowerPoint</vt:lpstr>
      <vt:lpstr>Prezentacja programu PowerPoint</vt:lpstr>
      <vt:lpstr>Tworzenie grup zmodalizowanych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creator>Julka Witaszek</dc:creator>
  <cp:lastModifiedBy>Julka Witaszek</cp:lastModifiedBy>
  <cp:revision>1</cp:revision>
  <dcterms:created xsi:type="dcterms:W3CDTF">2021-12-03T12:17:17Z</dcterms:created>
  <dcterms:modified xsi:type="dcterms:W3CDTF">2021-12-03T14:08:41Z</dcterms:modified>
</cp:coreProperties>
</file>